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7" r:id="rId2"/>
    <p:sldId id="289" r:id="rId3"/>
    <p:sldId id="293" r:id="rId4"/>
    <p:sldId id="292" r:id="rId5"/>
    <p:sldId id="309" r:id="rId6"/>
    <p:sldId id="307" r:id="rId7"/>
    <p:sldId id="296" r:id="rId8"/>
    <p:sldId id="295" r:id="rId9"/>
    <p:sldId id="286" r:id="rId10"/>
    <p:sldId id="301" r:id="rId11"/>
    <p:sldId id="302" r:id="rId12"/>
    <p:sldId id="303" r:id="rId13"/>
    <p:sldId id="297" r:id="rId14"/>
    <p:sldId id="305" r:id="rId15"/>
    <p:sldId id="294" r:id="rId16"/>
    <p:sldId id="312" r:id="rId17"/>
    <p:sldId id="310" r:id="rId18"/>
    <p:sldId id="306" r:id="rId19"/>
    <p:sldId id="311" r:id="rId20"/>
    <p:sldId id="31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8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601FE-BF4E-4DD6-ADB3-B57EB0FACC22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715F6-78EB-4ACD-B037-4974A37A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9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3381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Описание: C:\Users\User\AppData\Local\Microsoft\Windows\Temporary Internet Files\Content.Word\DSCN43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b="34057"/>
          <a:stretch/>
        </p:blipFill>
        <p:spPr bwMode="auto">
          <a:xfrm>
            <a:off x="887693" y="1052736"/>
            <a:ext cx="807723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60649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Сельская библиотека – филиал  МБУ ЦРБ МР Учалинский район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РБ</a:t>
            </a:r>
            <a:endParaRPr lang="ru-RU" sz="2400" dirty="0">
              <a:solidFill>
                <a:srgbClr val="FF0000"/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5836" y="649944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2020  г.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373216"/>
            <a:ext cx="8532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Центр </a:t>
            </a:r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>по возрождению и сохранению русской культуры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и </a:t>
            </a:r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>языка. </a:t>
            </a:r>
            <a:r>
              <a:rPr lang="ru-RU" sz="2400" dirty="0">
                <a:solidFill>
                  <a:srgbClr val="FF000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1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3381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476672"/>
            <a:ext cx="39604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  Скатерти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салфеточки, воротнички, миниатюрные снежинки, отделочные кружева </a:t>
            </a:r>
            <a:r>
              <a:rPr lang="ru-RU" dirty="0">
                <a:latin typeface="Monotype Corsiva" pitchFamily="66" charset="0"/>
              </a:rPr>
              <a:t>— </a:t>
            </a:r>
            <a:r>
              <a:rPr lang="ru-RU" sz="2400" dirty="0">
                <a:latin typeface="Monotype Corsiva" pitchFamily="66" charset="0"/>
              </a:rPr>
              <a:t>это только малый перечень того, что было  под силу </a:t>
            </a:r>
            <a:r>
              <a:rPr lang="ru-RU" sz="2400" dirty="0" smtClean="0">
                <a:latin typeface="Monotype Corsiva" pitchFamily="66" charset="0"/>
              </a:rPr>
              <a:t>воплотить</a:t>
            </a:r>
            <a:r>
              <a:rPr lang="ru-RU" sz="2400" dirty="0">
                <a:latin typeface="Monotype Corsiva" pitchFamily="66" charset="0"/>
              </a:rPr>
              <a:t>, владея данным видом рукоделия </a:t>
            </a:r>
            <a:r>
              <a:rPr lang="ru-RU" sz="2400" dirty="0" smtClean="0">
                <a:latin typeface="Monotype Corsiva" pitchFamily="66" charset="0"/>
              </a:rPr>
              <a:t>– </a:t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филейным</a:t>
            </a:r>
            <a:r>
              <a:rPr lang="ru-RU" sz="2400" dirty="0">
                <a:latin typeface="Monotype Corsiva" pitchFamily="66" charset="0"/>
              </a:rPr>
              <a:t>. Особенно было популярное  челночное кружево.</a:t>
            </a:r>
            <a:br>
              <a:rPr lang="ru-RU" sz="2400" dirty="0">
                <a:latin typeface="Monotype Corsiva" pitchFamily="66" charset="0"/>
              </a:rPr>
            </a:br>
            <a:endParaRPr lang="ru-RU" sz="2400" dirty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7" name="Picture 9" descr="C:\Documents and Settings\Пользователь\Мои документы\Мои рисунки\2013-11-02, Изображение\Изображение 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8749" r="12414"/>
          <a:stretch/>
        </p:blipFill>
        <p:spPr bwMode="auto">
          <a:xfrm>
            <a:off x="1728997" y="274229"/>
            <a:ext cx="1584175" cy="151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Пользователь\Мои документы\Мои рисунки\2013-11-02, Изображение\Изображение 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3" y="1939994"/>
            <a:ext cx="1923936" cy="25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ocuments and Settings\Пользователь\Мои документы\Мои рисунки\2013-11-02, Изображение\Изображение 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33" y="1956994"/>
            <a:ext cx="1886327" cy="25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1" r="12848" b="975"/>
          <a:stretch/>
        </p:blipFill>
        <p:spPr>
          <a:xfrm>
            <a:off x="788948" y="4837424"/>
            <a:ext cx="1696776" cy="1497838"/>
          </a:xfrm>
          <a:prstGeom prst="rect">
            <a:avLst/>
          </a:prstGeom>
        </p:spPr>
      </p:pic>
      <p:pic>
        <p:nvPicPr>
          <p:cNvPr id="12" name="Picture 4" descr="C:\Documents and Settings\Пользователь\Мои документы\Мои рисунки\2013-11-02, Изображение\Изображение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15" y="4837424"/>
            <a:ext cx="1997118" cy="149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0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14593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266278"/>
            <a:ext cx="417646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   Вышивка </a:t>
            </a:r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–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sz="2400" dirty="0">
                <a:latin typeface="Monotype Corsiva" pitchFamily="66" charset="0"/>
              </a:rPr>
              <a:t>один из самых древних и распространенных видов декоративно-прикладного искусства. Вышивка тесно связана с бытом, трудом, природой, и таким образом всегда отражала художественные вкусы и представления, выявляла национальные своеобразия и мастерство каждого народа.</a:t>
            </a:r>
          </a:p>
          <a:p>
            <a:endParaRPr lang="ru-RU" dirty="0"/>
          </a:p>
        </p:txBody>
      </p:sp>
      <p:pic>
        <p:nvPicPr>
          <p:cNvPr id="9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48036"/>
            <a:ext cx="2576402" cy="2088232"/>
          </a:xfrm>
          <a:prstGeom prst="rect">
            <a:avLst/>
          </a:prstGeom>
        </p:spPr>
      </p:pic>
      <p:pic>
        <p:nvPicPr>
          <p:cNvPr id="6" name="Рисунок 5" descr="C:\Users\Пользователь\Desktop\фотографии\с фотоаппарата\119NIKON\DSCN66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0" y="3420013"/>
            <a:ext cx="3672408" cy="2782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8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8987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-21162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61" y="4797152"/>
            <a:ext cx="2040817" cy="1528711"/>
          </a:xfrm>
          <a:prstGeom prst="rect">
            <a:avLst/>
          </a:prstGeom>
        </p:spPr>
      </p:pic>
      <p:pic>
        <p:nvPicPr>
          <p:cNvPr id="9" name="Picture 2" descr="C:\Documents and Settings\Пользователь\Мои документы\Мои рисунки\2013-10-30, Изображение\Изображение 00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293372"/>
            <a:ext cx="331236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Monotype Corsiva" pitchFamily="66" charset="0"/>
              </a:rPr>
              <a:t>    </a:t>
            </a:r>
            <a:r>
              <a:rPr lang="ru-RU" sz="2400" dirty="0" smtClean="0">
                <a:latin typeface="Monotype Corsiva" pitchFamily="66" charset="0"/>
              </a:rPr>
              <a:t>Вышивку </a:t>
            </a:r>
            <a:r>
              <a:rPr lang="ru-RU" sz="2400" dirty="0">
                <a:latin typeface="Monotype Corsiva" pitchFamily="66" charset="0"/>
              </a:rPr>
              <a:t>делали, используя, различные орнаменты. Но назначение было общим – украшение </a:t>
            </a:r>
            <a:r>
              <a:rPr lang="ru-RU" sz="2400" dirty="0" smtClean="0">
                <a:latin typeface="Monotype Corsiva" pitchFamily="66" charset="0"/>
              </a:rPr>
              <a:t>  дома, костюма </a:t>
            </a:r>
            <a:r>
              <a:rPr lang="ru-RU" sz="2400" dirty="0">
                <a:latin typeface="Monotype Corsiva" pitchFamily="66" charset="0"/>
              </a:rPr>
              <a:t>и защита человека от злых сил. </a:t>
            </a:r>
            <a:endParaRPr lang="ru-RU" sz="2400" dirty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  </a:t>
            </a:r>
            <a:r>
              <a:rPr lang="ru-RU" sz="2400" dirty="0" smtClean="0">
                <a:latin typeface="Monotype Corsiva" pitchFamily="66" charset="0"/>
              </a:rPr>
              <a:t>Вышивали  крестом  и гладью.</a:t>
            </a:r>
          </a:p>
          <a:p>
            <a:pPr algn="just"/>
            <a:endParaRPr lang="ru-RU" sz="2400" dirty="0">
              <a:latin typeface="Monotype Corsiva" pitchFamily="66" charset="0"/>
            </a:endParaRP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   Картины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,  салфетки, полотенца, скатерти, думки… 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C:\Users\Пользователь\Desktop\краеведение\фото сабантуй 2018\DSCN60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8" y="476672"/>
            <a:ext cx="3948860" cy="2883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8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-11212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19539" y="0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AppData\Local\Microsoft\Windows\Temporary Internet Files\Content.Word\DSCN52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10749" r="44014" b="17411"/>
          <a:stretch/>
        </p:blipFill>
        <p:spPr bwMode="auto">
          <a:xfrm>
            <a:off x="981760" y="908720"/>
            <a:ext cx="3230200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Пользователь\AppData\Local\Microsoft\Windows\Temporary Internet Files\Content.Word\DSCN52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79" y="1573559"/>
            <a:ext cx="1008112" cy="6822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27984" y="476672"/>
            <a:ext cx="46490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Monotype Corsiva" pitchFamily="66" charset="0"/>
              </a:rPr>
              <a:t>    </a:t>
            </a:r>
            <a:r>
              <a:rPr lang="ru-RU" sz="2400" dirty="0" smtClean="0">
                <a:latin typeface="Monotype Corsiva" pitchFamily="66" charset="0"/>
              </a:rPr>
              <a:t>Обязательным  </a:t>
            </a:r>
            <a:r>
              <a:rPr lang="ru-RU" sz="2400" dirty="0" smtClean="0">
                <a:latin typeface="Monotype Corsiva" pitchFamily="66" charset="0"/>
              </a:rPr>
              <a:t>предметом  женского быта  была 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прялка</a:t>
            </a:r>
            <a:r>
              <a:rPr lang="ru-RU" sz="2400" dirty="0" smtClean="0">
                <a:latin typeface="Monotype Corsiva" pitchFamily="66" charset="0"/>
              </a:rPr>
              <a:t>.  Если  женщина  не  пряла,  то  прялку  накрывала  вышитым  </a:t>
            </a:r>
            <a:r>
              <a:rPr lang="ru-RU" sz="2400" dirty="0" smtClean="0">
                <a:latin typeface="Monotype Corsiva" pitchFamily="66" charset="0"/>
              </a:rPr>
              <a:t>полотенцем.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9" name="Рисунок 8" descr="https://presentacii.ru/documents_4/e215fd3affb956d75a288b0335b45b8f/img3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7478" r="81570" b="41026"/>
          <a:stretch/>
        </p:blipFill>
        <p:spPr bwMode="auto">
          <a:xfrm>
            <a:off x="966790" y="3255876"/>
            <a:ext cx="885825" cy="2295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Пользователь\Desktop\фотографии\Новая папка (9)\DSCN57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31249"/>
          <a:stretch/>
        </p:blipFill>
        <p:spPr bwMode="auto">
          <a:xfrm>
            <a:off x="4783533" y="3140968"/>
            <a:ext cx="4127533" cy="30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0932" y="-11212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19539" y="0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548678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 smtClean="0"/>
              <a:t>     </a:t>
            </a:r>
            <a:r>
              <a:rPr lang="ru-RU" sz="2400" dirty="0" smtClean="0">
                <a:latin typeface="Monotype Corsiva" pitchFamily="66" charset="0"/>
              </a:rPr>
              <a:t>В </a:t>
            </a:r>
            <a:r>
              <a:rPr lang="ru-RU" sz="2400" dirty="0" smtClean="0">
                <a:latin typeface="Monotype Corsiva" pitchFamily="66" charset="0"/>
              </a:rPr>
              <a:t>холодные зимние  вечера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девушки  и женщины  пряли   и  вышивали  </a:t>
            </a:r>
            <a:r>
              <a:rPr lang="ru-RU" sz="2400" dirty="0" smtClean="0">
                <a:latin typeface="Monotype Corsiva" pitchFamily="66" charset="0"/>
              </a:rPr>
              <a:t>при  свете  лучины,   в  домах  побогаче  при  свечах. С  появлением  керосина,  избы  стали  освещать  с  помощью 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ламп  и  фонарей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C:\Users\Пользователь\Desktop\DSCN53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8" t="1442" r="4006" b="7452"/>
          <a:stretch/>
        </p:blipFill>
        <p:spPr bwMode="auto">
          <a:xfrm>
            <a:off x="6840252" y="4095544"/>
            <a:ext cx="1728192" cy="2438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Пользователь\Desktop\фотографии\сабантуй\20190608_1050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5" t="9320" r="-163" b="60009"/>
          <a:stretch/>
        </p:blipFill>
        <p:spPr bwMode="auto">
          <a:xfrm>
            <a:off x="1187624" y="692696"/>
            <a:ext cx="3168352" cy="4621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06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75" y="-14593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9512" y="201199"/>
            <a:ext cx="503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  Русские </a:t>
            </a:r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народные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костюмы </a:t>
            </a:r>
            <a:endParaRPr lang="ru-RU" sz="32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Monotype Corsiva" pitchFamily="66" charset="0"/>
              </a:rPr>
              <a:t>   Различали </a:t>
            </a:r>
            <a:r>
              <a:rPr lang="ru-RU" sz="2400" dirty="0">
                <a:latin typeface="Monotype Corsiva" pitchFamily="66" charset="0"/>
              </a:rPr>
              <a:t>два основных вида женского костюма: рубаху с сарафаном и рубаху с поневой. Голову женщин украшали: повседневный или праздничный платок, повойник, кокошник, сорока, повязка - лента, а косы украшались </a:t>
            </a:r>
            <a:r>
              <a:rPr lang="ru-RU" sz="2400" dirty="0" smtClean="0">
                <a:latin typeface="Monotype Corsiva" pitchFamily="66" charset="0"/>
              </a:rPr>
              <a:t>лентами.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Users\Пользователь\Desktop\фотографии\фото 12\фото 8\DSCN54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86924"/>
            <a:ext cx="1858735" cy="231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11" y="4213776"/>
            <a:ext cx="288290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s://sun9-44.userapi.com/c855436/v855436769/1f94b0/0-WDd4YqoIk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21839" r="5507"/>
          <a:stretch/>
        </p:blipFill>
        <p:spPr bwMode="auto">
          <a:xfrm>
            <a:off x="1187624" y="548680"/>
            <a:ext cx="2304256" cy="3130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57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0" y="11212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Desktop\DSCN53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2564" r="13783"/>
          <a:stretch/>
        </p:blipFill>
        <p:spPr bwMode="auto">
          <a:xfrm>
            <a:off x="1259633" y="471136"/>
            <a:ext cx="2952328" cy="2963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764704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Лапти –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2400" dirty="0" smtClean="0">
                <a:latin typeface="Monotype Corsiva" pitchFamily="66" charset="0"/>
              </a:rPr>
              <a:t>традиционная  </a:t>
            </a:r>
            <a:r>
              <a:rPr lang="ru-RU" sz="2400" dirty="0">
                <a:latin typeface="Monotype Corsiva" pitchFamily="66" charset="0"/>
              </a:rPr>
              <a:t>плетеная обувь из древесной коры</a:t>
            </a:r>
          </a:p>
        </p:txBody>
      </p:sp>
      <p:pic>
        <p:nvPicPr>
          <p:cNvPr id="6" name="Рисунок 5" descr="C:\Users\Пользователь\Desktop\фотографии\фото 12\113NIKON\DSCN327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t="10064" r="19178" b="14853"/>
          <a:stretch/>
        </p:blipFill>
        <p:spPr bwMode="auto">
          <a:xfrm rot="16200000">
            <a:off x="974770" y="4001894"/>
            <a:ext cx="2929255" cy="2215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3501008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 Валенки</a:t>
            </a:r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 (пимы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) - </a:t>
            </a:r>
            <a:r>
              <a:rPr lang="ru-RU" sz="2400" dirty="0" smtClean="0">
                <a:latin typeface="Monotype Corsiva" pitchFamily="66" charset="0"/>
              </a:rPr>
              <a:t>традиционная обувь </a:t>
            </a:r>
            <a:r>
              <a:rPr lang="ru-RU" sz="2400" dirty="0">
                <a:latin typeface="Monotype Corsiva" pitchFamily="66" charset="0"/>
              </a:rPr>
              <a:t>из свалянной овечьей </a:t>
            </a:r>
            <a:r>
              <a:rPr lang="ru-RU" sz="2400" dirty="0" smtClean="0">
                <a:latin typeface="Monotype Corsiva" pitchFamily="66" charset="0"/>
              </a:rPr>
              <a:t>шерсти,  </a:t>
            </a:r>
            <a:r>
              <a:rPr lang="ru-RU" sz="2400" dirty="0">
                <a:latin typeface="Monotype Corsiva" pitchFamily="66" charset="0"/>
              </a:rPr>
              <a:t>используется для ходьбы по сухому снегу. </a:t>
            </a:r>
          </a:p>
        </p:txBody>
      </p:sp>
    </p:spTree>
    <p:extLst>
      <p:ext uri="{BB962C8B-B14F-4D97-AF65-F5344CB8AC3E}">
        <p14:creationId xmlns:p14="http://schemas.microsoft.com/office/powerpoint/2010/main" val="26636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0" y="11212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67319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Предметы </a:t>
            </a:r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домашнего быта</a:t>
            </a:r>
          </a:p>
        </p:txBody>
      </p:sp>
      <p:pic>
        <p:nvPicPr>
          <p:cNvPr id="5" name="Рисунок 4" descr="C:\Users\Пользователь\Desktop\DSCN53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1923"/>
          <a:stretch/>
        </p:blipFill>
        <p:spPr bwMode="auto">
          <a:xfrm>
            <a:off x="899592" y="1752649"/>
            <a:ext cx="2567338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Пользователь\Desktop\DSCN53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7" t="1442" r="6891" b="5649"/>
          <a:stretch/>
        </p:blipFill>
        <p:spPr bwMode="auto">
          <a:xfrm>
            <a:off x="3275856" y="1726445"/>
            <a:ext cx="2454965" cy="4346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4" y="1726446"/>
            <a:ext cx="2952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   Старинное </a:t>
            </a:r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>зеркало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latin typeface="Monotype Corsiva" pitchFamily="66" charset="0"/>
              </a:rPr>
              <a:t>местного  мастера. </a:t>
            </a:r>
            <a:r>
              <a:rPr lang="ru-RU" sz="2400" dirty="0">
                <a:latin typeface="Monotype Corsiva" pitchFamily="66" charset="0"/>
              </a:rPr>
              <a:t>Обрамлено в резную </a:t>
            </a:r>
            <a:r>
              <a:rPr lang="ru-RU" sz="2400" dirty="0" smtClean="0">
                <a:latin typeface="Monotype Corsiva" pitchFamily="66" charset="0"/>
              </a:rPr>
              <a:t> раму </a:t>
            </a:r>
            <a:r>
              <a:rPr lang="ru-RU" sz="2400" dirty="0">
                <a:latin typeface="Monotype Corsiva" pitchFamily="66" charset="0"/>
              </a:rPr>
              <a:t>из дерева. </a:t>
            </a:r>
            <a:r>
              <a:rPr lang="ru-RU" sz="2400" dirty="0" smtClean="0">
                <a:latin typeface="Monotype Corsiva" pitchFamily="66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Monotype Corsiva" pitchFamily="66" charset="0"/>
              </a:rPr>
              <a:t> </a:t>
            </a:r>
            <a:r>
              <a:rPr lang="ru-RU" sz="2400" dirty="0" smtClean="0">
                <a:latin typeface="Monotype Corsiva" pitchFamily="66" charset="0"/>
              </a:rPr>
              <a:t>  </a:t>
            </a:r>
            <a:r>
              <a:rPr lang="ru-RU" sz="2400" dirty="0" smtClean="0">
                <a:latin typeface="Monotype Corsiva" pitchFamily="66" charset="0"/>
              </a:rPr>
              <a:t>Деревянная </a:t>
            </a:r>
            <a:r>
              <a:rPr lang="ru-RU" sz="2400" dirty="0">
                <a:latin typeface="Monotype Corsiva" pitchFamily="66" charset="0"/>
              </a:rPr>
              <a:t>лакированная резьба в виде цветочного орнамента</a:t>
            </a:r>
          </a:p>
        </p:txBody>
      </p:sp>
    </p:spTree>
    <p:extLst>
      <p:ext uri="{BB962C8B-B14F-4D97-AF65-F5344CB8AC3E}">
        <p14:creationId xmlns:p14="http://schemas.microsoft.com/office/powerpoint/2010/main" val="26636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711" y="-134936"/>
            <a:ext cx="9144000" cy="69929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0" y="11212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AppData\Local\Microsoft\Windows\Temporary Internet Files\Content.Word\DSCN526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/>
          <a:stretch/>
        </p:blipFill>
        <p:spPr bwMode="auto">
          <a:xfrm>
            <a:off x="1187624" y="1886833"/>
            <a:ext cx="1933575" cy="2338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4338" y="2708920"/>
            <a:ext cx="4924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              Утюг 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жаровой </a:t>
            </a:r>
            <a:endParaRPr lang="ru-RU" sz="28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Monotype Corsiva" pitchFamily="66" charset="0"/>
              </a:rPr>
              <a:t>    Для </a:t>
            </a:r>
            <a:r>
              <a:rPr lang="ru-RU" sz="2000" dirty="0">
                <a:latin typeface="Monotype Corsiva" pitchFamily="66" charset="0"/>
              </a:rPr>
              <a:t>глаженья белья, нагревался горящими углями, которые засыпались в корпус. </a:t>
            </a:r>
          </a:p>
        </p:txBody>
      </p:sp>
      <p:pic>
        <p:nvPicPr>
          <p:cNvPr id="6" name="Рисунок 5" descr="C:\Users\Пользователь\AppData\Local\Microsoft\Windows\Temporary Internet Files\Content.Word\DSCN526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7" r="59906"/>
          <a:stretch/>
        </p:blipFill>
        <p:spPr bwMode="auto">
          <a:xfrm>
            <a:off x="1331069" y="4653136"/>
            <a:ext cx="1885950" cy="2049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6289" y="4344899"/>
            <a:ext cx="53565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       Утюг 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литой, 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чугунный</a:t>
            </a:r>
            <a:endParaRPr lang="ru-RU" sz="28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Monotype Corsiva" pitchFamily="66" charset="0"/>
              </a:rPr>
              <a:t>     Его </a:t>
            </a:r>
            <a:r>
              <a:rPr lang="ru-RU" sz="2000" dirty="0">
                <a:latin typeface="Monotype Corsiva" pitchFamily="66" charset="0"/>
              </a:rPr>
              <a:t>накаляли на огне и осторожно брали прихваткой за ручку, чтобы не обжечься. 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>
                <a:latin typeface="Monotype Corsiva" pitchFamily="66" charset="0"/>
              </a:rPr>
              <a:t>Различали два основных типа утюгов – портняжные и </a:t>
            </a:r>
            <a:r>
              <a:rPr lang="ru-RU" sz="2000" dirty="0" smtClean="0">
                <a:latin typeface="Monotype Corsiva" pitchFamily="66" charset="0"/>
              </a:rPr>
              <a:t>прачечные.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8" name="Рисунок 7" descr="C:\Users\Пользователь\AppData\Local\Microsoft\Windows\Temporary Internet Files\Content.Word\DSCN529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r="-1282" b="3418"/>
          <a:stretch/>
        </p:blipFill>
        <p:spPr bwMode="auto">
          <a:xfrm>
            <a:off x="940105" y="188639"/>
            <a:ext cx="2667878" cy="1540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51920" y="11212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Рубель 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(</a:t>
            </a:r>
            <a:r>
              <a:rPr lang="ru-RU" sz="2800" dirty="0" err="1">
                <a:solidFill>
                  <a:srgbClr val="FF0000"/>
                </a:solidFill>
                <a:latin typeface="Monotype Corsiva" pitchFamily="66" charset="0"/>
              </a:rPr>
              <a:t>ребрак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пральник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)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-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2000" dirty="0">
                <a:latin typeface="Monotype Corsiva" pitchFamily="66" charset="0"/>
              </a:rPr>
              <a:t>предмет домашнего быта, который использовали для выколачивания (стирки) и глажения белья после неё. Отжатое вручную бельё наматывали на валик </a:t>
            </a:r>
            <a:r>
              <a:rPr lang="ru-RU" sz="2000" dirty="0" smtClean="0">
                <a:latin typeface="Monotype Corsiva" pitchFamily="66" charset="0"/>
              </a:rPr>
              <a:t>и </a:t>
            </a:r>
            <a:r>
              <a:rPr lang="ru-RU" sz="2000" dirty="0">
                <a:latin typeface="Monotype Corsiva" pitchFamily="66" charset="0"/>
              </a:rPr>
              <a:t>раскатывали рубелём. </a:t>
            </a:r>
          </a:p>
        </p:txBody>
      </p:sp>
    </p:spTree>
    <p:extLst>
      <p:ext uri="{BB962C8B-B14F-4D97-AF65-F5344CB8AC3E}">
        <p14:creationId xmlns:p14="http://schemas.microsoft.com/office/powerpoint/2010/main" val="17835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0" y="11212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628" y="2212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   Мини-музей </a:t>
            </a:r>
            <a:r>
              <a:rPr lang="ru-RU" sz="2400" dirty="0">
                <a:latin typeface="Monotype Corsiva" pitchFamily="66" charset="0"/>
              </a:rPr>
              <a:t>стал неотъемлемой частью </a:t>
            </a:r>
            <a:r>
              <a:rPr lang="ru-RU" sz="2400" dirty="0" smtClean="0">
                <a:latin typeface="Monotype Corsiva" pitchFamily="66" charset="0"/>
              </a:rPr>
              <a:t>информационной </a:t>
            </a:r>
            <a:r>
              <a:rPr lang="ru-RU" sz="2400" dirty="0">
                <a:latin typeface="Monotype Corsiva" pitchFamily="66" charset="0"/>
              </a:rPr>
              <a:t>среды нашей </a:t>
            </a:r>
            <a:r>
              <a:rPr lang="ru-RU" sz="2400" dirty="0" smtClean="0">
                <a:latin typeface="Monotype Corsiva" pitchFamily="66" charset="0"/>
              </a:rPr>
              <a:t>библиотеки.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Monotype Corsiva" pitchFamily="66" charset="0"/>
              </a:rPr>
              <a:t>    Мини-музей   </a:t>
            </a:r>
            <a:r>
              <a:rPr lang="ru-RU" sz="2400" dirty="0">
                <a:latin typeface="Monotype Corsiva" pitchFamily="66" charset="0"/>
              </a:rPr>
              <a:t>позволил нам сделать слово «музей» привычным и привлекательным для </a:t>
            </a:r>
            <a:r>
              <a:rPr lang="ru-RU" sz="2400" dirty="0" smtClean="0">
                <a:latin typeface="Monotype Corsiva" pitchFamily="66" charset="0"/>
              </a:rPr>
              <a:t>  пользователей. </a:t>
            </a:r>
            <a:r>
              <a:rPr lang="ru-RU" sz="2400" dirty="0">
                <a:latin typeface="Monotype Corsiva" pitchFamily="66" charset="0"/>
              </a:rPr>
              <a:t>Мини-музей постоянно пополняется новыми экспонатами . </a:t>
            </a:r>
            <a:r>
              <a:rPr lang="ru-RU" sz="2400" dirty="0" smtClean="0">
                <a:latin typeface="Monotype Corsiva" pitchFamily="66" charset="0"/>
              </a:rPr>
              <a:t>Любой </a:t>
            </a:r>
            <a:r>
              <a:rPr lang="ru-RU" sz="2400" dirty="0">
                <a:latin typeface="Monotype Corsiva" pitchFamily="66" charset="0"/>
              </a:rPr>
              <a:t>предмет мини-музея может подсказать тему для интересного </a:t>
            </a:r>
            <a:r>
              <a:rPr lang="ru-RU" sz="2400" dirty="0" smtClean="0">
                <a:latin typeface="Monotype Corsiva" pitchFamily="66" charset="0"/>
              </a:rPr>
              <a:t>разговора,  интересного  мероприятия. </a:t>
            </a:r>
          </a:p>
        </p:txBody>
      </p:sp>
      <p:pic>
        <p:nvPicPr>
          <p:cNvPr id="1026" name="Picture 2" descr="https://sun9-31.userapi.com/c855436/v855436769/1f949e/MuQ-HCTi0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87927"/>
            <a:ext cx="4077412" cy="23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2.userapi.com/c855436/v855436769/1f9487/H87SSC7qfh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6674"/>
            <a:ext cx="3478287" cy="245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3381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88641"/>
            <a:ext cx="79208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Monotype Corsiva" pitchFamily="66" charset="0"/>
              </a:rPr>
              <a:t>Прошлое </a:t>
            </a:r>
            <a:r>
              <a:rPr lang="ru-RU" sz="2400" dirty="0">
                <a:latin typeface="Monotype Corsiva" pitchFamily="66" charset="0"/>
              </a:rPr>
              <a:t>и настоящее края, села, своей семьи, опыт предков, их традиции, быт, обычаи, природное своеобразие местности и многое другое – всё это мы должны сохранить</a:t>
            </a:r>
            <a:r>
              <a:rPr lang="ru-RU" sz="2400" dirty="0" smtClean="0">
                <a:latin typeface="Monotype Corsiva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Monotype Corsiva" pitchFamily="66" charset="0"/>
              </a:rPr>
              <a:t> </a:t>
            </a:r>
            <a:r>
              <a:rPr lang="ru-RU" sz="2400" dirty="0">
                <a:latin typeface="Monotype Corsiva" pitchFamily="66" charset="0"/>
              </a:rPr>
              <a:t>А поможет – музейная работа, даже при простой сельской библиотеке</a:t>
            </a:r>
            <a:r>
              <a:rPr lang="ru-RU" sz="2400" dirty="0" smtClean="0">
                <a:latin typeface="Monotype Corsiva" pitchFamily="66" charset="0"/>
              </a:rPr>
              <a:t>.</a:t>
            </a: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Мини-музей  «Во  горнице,  во  светлице»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 создан   в   2002  году</a:t>
            </a:r>
          </a:p>
          <a:p>
            <a:pPr algn="ctr"/>
            <a:endParaRPr lang="ru-RU" sz="2400" dirty="0">
              <a:latin typeface="Monotype Corsiva" pitchFamily="66" charset="0"/>
            </a:endParaRP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pPr algn="ctr"/>
            <a:r>
              <a:rPr lang="ru-RU" sz="2400" dirty="0" smtClean="0"/>
              <a:t> </a:t>
            </a:r>
            <a:endParaRPr lang="ru-RU" sz="2400" dirty="0">
              <a:latin typeface="Monotype Corsiva" pitchFamily="66" charset="0"/>
            </a:endParaRP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endParaRPr lang="ru-RU" sz="2400" dirty="0">
              <a:latin typeface="Monotype Corsiva" pitchFamily="66" charset="0"/>
            </a:endParaRPr>
          </a:p>
          <a:p>
            <a:endParaRPr lang="ru-RU" sz="2400" dirty="0" smtClean="0">
              <a:latin typeface="Monotype Corsiva" pitchFamily="66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3491" t="29658" r="3098" b="8602"/>
          <a:stretch/>
        </p:blipFill>
        <p:spPr>
          <a:xfrm>
            <a:off x="2743571" y="4293096"/>
            <a:ext cx="4304861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0" y="11212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3688" y="1556792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Спасибо  за  внимание !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34" y="15957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12034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034" y="337743"/>
            <a:ext cx="44250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 </a:t>
            </a:r>
            <a:r>
              <a:rPr lang="ru-RU" sz="2200" dirty="0">
                <a:latin typeface="Monotype Corsiva" pitchFamily="66" charset="0"/>
              </a:rPr>
              <a:t>В отдельной комнате оформлен </a:t>
            </a:r>
            <a:r>
              <a:rPr lang="ru-RU" sz="2200" dirty="0">
                <a:solidFill>
                  <a:srgbClr val="FF0000"/>
                </a:solidFill>
                <a:latin typeface="Monotype Corsiva" pitchFamily="66" charset="0"/>
              </a:rPr>
              <a:t>мини-музей «Во горнице, во светлице»</a:t>
            </a:r>
          </a:p>
          <a:p>
            <a:pPr algn="just"/>
            <a:r>
              <a:rPr lang="ru-RU" sz="2200" dirty="0">
                <a:latin typeface="Monotype Corsiva" pitchFamily="66" charset="0"/>
              </a:rPr>
              <a:t> В экспозиции собраны предметы крестьянского быта, несколько десятков уникальных фотографий, отраженных историю села. </a:t>
            </a:r>
          </a:p>
          <a:p>
            <a:pPr algn="just"/>
            <a:r>
              <a:rPr lang="ru-RU" sz="2200" dirty="0">
                <a:latin typeface="Monotype Corsiva" pitchFamily="66" charset="0"/>
              </a:rPr>
              <a:t>По истории села оформлены альбомы </a:t>
            </a:r>
            <a:endParaRPr lang="ru-RU" sz="2200" dirty="0" smtClean="0">
              <a:latin typeface="Monotype Corsiva" pitchFamily="66" charset="0"/>
            </a:endParaRPr>
          </a:p>
          <a:p>
            <a:pPr algn="just"/>
            <a:r>
              <a:rPr lang="ru-RU" sz="2200" dirty="0" smtClean="0">
                <a:latin typeface="Monotype Corsiva" pitchFamily="66" charset="0"/>
              </a:rPr>
              <a:t>и  </a:t>
            </a:r>
            <a:r>
              <a:rPr lang="ru-RU" sz="2200" dirty="0">
                <a:latin typeface="Monotype Corsiva" pitchFamily="66" charset="0"/>
              </a:rPr>
              <a:t>дайджесты.</a:t>
            </a:r>
          </a:p>
          <a:p>
            <a:pPr algn="just"/>
            <a:r>
              <a:rPr lang="ru-RU" sz="2200" dirty="0">
                <a:latin typeface="Monotype Corsiva" pitchFamily="66" charset="0"/>
              </a:rPr>
              <a:t> Пространство  музейного уголка стилизовано под русскую горницу: красный угол, русская печь, на полках расставлена  кухонная утварь,  развешены  работы  </a:t>
            </a:r>
            <a:r>
              <a:rPr lang="ru-RU" sz="2200" dirty="0" err="1">
                <a:latin typeface="Monotype Corsiva" pitchFamily="66" charset="0"/>
              </a:rPr>
              <a:t>поляковских</a:t>
            </a:r>
            <a:r>
              <a:rPr lang="ru-RU" sz="2200" dirty="0">
                <a:latin typeface="Monotype Corsiva" pitchFamily="66" charset="0"/>
              </a:rPr>
              <a:t> мастериц. </a:t>
            </a:r>
          </a:p>
        </p:txBody>
      </p:sp>
      <p:pic>
        <p:nvPicPr>
          <p:cNvPr id="5" name="Рисунок 4" descr="F:\Мини музей Поляковка\Изображение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4" y="296652"/>
            <a:ext cx="3240360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1763688" y="5136163"/>
            <a:ext cx="2146380" cy="158417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6012160" y="5169835"/>
            <a:ext cx="2088232" cy="1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3381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5860" y="12576"/>
            <a:ext cx="4450636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 smtClean="0"/>
              <a:t>       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Русская  горница</a:t>
            </a: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Д</a:t>
            </a:r>
            <a:r>
              <a:rPr lang="ru-RU" sz="2400" dirty="0" smtClean="0">
                <a:latin typeface="Monotype Corsiva" pitchFamily="66" charset="0"/>
              </a:rPr>
              <a:t>ома  русского  населения  строились  в  традициях  русской   строительной  культуры.  Обязательным  элементом  русской  избы был    передний –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красный,   чистый  - </a:t>
            </a:r>
            <a:r>
              <a:rPr lang="ru-RU" sz="2400" dirty="0" smtClean="0">
                <a:latin typeface="Monotype Corsiva" pitchFamily="66" charset="0"/>
              </a:rPr>
              <a:t>угол   по  диагонали  от  печи. </a:t>
            </a:r>
            <a:r>
              <a:rPr lang="ru-RU" sz="2400" dirty="0" smtClean="0">
                <a:latin typeface="Monotype Corsiva" pitchFamily="66" charset="0"/>
              </a:rPr>
              <a:t>Непременная  </a:t>
            </a:r>
            <a:r>
              <a:rPr lang="ru-RU" sz="2400" dirty="0" smtClean="0">
                <a:latin typeface="Monotype Corsiva" pitchFamily="66" charset="0"/>
              </a:rPr>
              <a:t>принадлежность переднего  угла – обеденный  стол  и  полка  с   иконами-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божница,  </a:t>
            </a:r>
            <a:r>
              <a:rPr lang="ru-RU" sz="2400" dirty="0" err="1" smtClean="0">
                <a:solidFill>
                  <a:srgbClr val="FF0000"/>
                </a:solidFill>
                <a:latin typeface="Monotype Corsiva" pitchFamily="66" charset="0"/>
              </a:rPr>
              <a:t>иконница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C:\Users\Пользователь\AppData\Local\Microsoft\Windows\Temporary Internet Files\Content.Word\DSCN526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1" r="2083" b="32476"/>
          <a:stretch/>
        </p:blipFill>
        <p:spPr bwMode="auto">
          <a:xfrm>
            <a:off x="1523627" y="548680"/>
            <a:ext cx="2232248" cy="3247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Пользователь\AppData\Local\Microsoft\Windows\Temporary Internet Files\Content.Word\DSCN527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53" b="14744"/>
          <a:stretch/>
        </p:blipFill>
        <p:spPr bwMode="auto">
          <a:xfrm rot="16200000">
            <a:off x="1487623" y="3368960"/>
            <a:ext cx="2304257" cy="3432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57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115" y="-11212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19539" y="0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626820"/>
            <a:ext cx="47160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   Божницу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Monotype Corsiva" pitchFamily="66" charset="0"/>
              </a:rPr>
              <a:t>хозяйки  украшали  самыми  красивыми  вышитыми  полотенцами – оберег  от  нечистой  </a:t>
            </a:r>
            <a:r>
              <a:rPr lang="ru-RU" sz="2800" dirty="0" smtClean="0">
                <a:latin typeface="Monotype Corsiva" pitchFamily="66" charset="0"/>
              </a:rPr>
              <a:t>силы.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6" name="Рисунок 5" descr="C:\Users\Пользователь\Desktop\фотографии\фото 12\111NIKON\DSCN28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5569" y="1512742"/>
            <a:ext cx="4536505" cy="34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63" y="3304476"/>
            <a:ext cx="3606267" cy="316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3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1899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0" y="0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3272" y="139280"/>
            <a:ext cx="43924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Monotype Corsiva" pitchFamily="66" charset="0"/>
              </a:rPr>
              <a:t>   Важнейшим  </a:t>
            </a:r>
            <a:r>
              <a:rPr lang="ru-RU" sz="2800" dirty="0" smtClean="0">
                <a:latin typeface="Monotype Corsiva" pitchFamily="66" charset="0"/>
              </a:rPr>
              <a:t>предметом  в  переднем  углу  был   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обеденный  стол</a:t>
            </a:r>
            <a:r>
              <a:rPr lang="ru-RU" sz="2800" dirty="0" smtClean="0">
                <a:latin typeface="Monotype Corsiva" pitchFamily="66" charset="0"/>
              </a:rPr>
              <a:t>.  На  него  устилалась по  праздникам вышитая  белая  скатерть,  а  в обыденные  дни  стол  у  простого  народа оставался  не  покрытым,  у людей  побогаче  накрывался  самотканой  скатертью  без  </a:t>
            </a:r>
            <a:r>
              <a:rPr lang="ru-RU" sz="2800" dirty="0" smtClean="0">
                <a:latin typeface="Monotype Corsiva" pitchFamily="66" charset="0"/>
              </a:rPr>
              <a:t>узоров.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7" name="Picture 2" descr="C:\Documents and Settings\Пользователь\Мои документы\Мои рисунки\2013-10-30, Изображение\Изображение 0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5" y="3442997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Пользователь\Desktop\фотографии\фото 12\112NIKON\DSCN296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t="5005" r="12030"/>
          <a:stretch/>
        </p:blipFill>
        <p:spPr bwMode="auto">
          <a:xfrm>
            <a:off x="899592" y="276494"/>
            <a:ext cx="3135628" cy="271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35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-3381"/>
            <a:ext cx="925252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-108520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620688"/>
            <a:ext cx="40324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Русская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печь</a:t>
            </a:r>
            <a:endParaRPr lang="ru-RU" sz="32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Monotype Corsiva" pitchFamily="66" charset="0"/>
              </a:rPr>
              <a:t>   ПЕЧЬ </a:t>
            </a:r>
            <a:r>
              <a:rPr lang="ru-RU" sz="2800" dirty="0">
                <a:latin typeface="Monotype Corsiva" pitchFamily="66" charset="0"/>
              </a:rPr>
              <a:t>– кирпичная или </a:t>
            </a:r>
            <a:r>
              <a:rPr lang="ru-RU" sz="2800" dirty="0" smtClean="0">
                <a:latin typeface="Monotype Corsiva" pitchFamily="66" charset="0"/>
              </a:rPr>
              <a:t>глинобитная  </a:t>
            </a:r>
            <a:r>
              <a:rPr lang="ru-RU" sz="2800" dirty="0" smtClean="0">
                <a:latin typeface="Monotype Corsiva" pitchFamily="66" charset="0"/>
              </a:rPr>
              <a:t>-</a:t>
            </a:r>
            <a:r>
              <a:rPr lang="ru-RU" sz="2800" dirty="0"/>
              <a:t> </a:t>
            </a:r>
            <a:r>
              <a:rPr lang="ru-RU" sz="2800" dirty="0" smtClean="0">
                <a:latin typeface="Monotype Corsiva" pitchFamily="66" charset="0"/>
              </a:rPr>
              <a:t>кормилица</a:t>
            </a:r>
            <a:r>
              <a:rPr lang="ru-RU" sz="2800" dirty="0">
                <a:latin typeface="Monotype Corsiva" pitchFamily="66" charset="0"/>
              </a:rPr>
              <a:t>, защитница от холода, лекарь от болезней . </a:t>
            </a:r>
            <a:endParaRPr lang="ru-RU" sz="2800" dirty="0" smtClean="0"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Monotype Corsiva" pitchFamily="66" charset="0"/>
              </a:rPr>
              <a:t>   Печь </a:t>
            </a:r>
            <a:r>
              <a:rPr lang="ru-RU" sz="2800" dirty="0">
                <a:latin typeface="Monotype Corsiva" pitchFamily="66" charset="0"/>
              </a:rPr>
              <a:t>являлась важнейшим элементом </a:t>
            </a:r>
            <a:r>
              <a:rPr lang="ru-RU" sz="2800" dirty="0" smtClean="0">
                <a:latin typeface="Monotype Corsiva" pitchFamily="66" charset="0"/>
              </a:rPr>
              <a:t>русского  быта.</a:t>
            </a:r>
            <a:r>
              <a:rPr lang="ru-RU" sz="2800" b="1" dirty="0"/>
              <a:t> 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" name="Рисунок 4" descr="Изображение 00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3256"/>
          <a:stretch/>
        </p:blipFill>
        <p:spPr bwMode="auto">
          <a:xfrm>
            <a:off x="1043608" y="836712"/>
            <a:ext cx="360040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7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3381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531" y="699024"/>
            <a:ext cx="52565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dirty="0" smtClean="0">
                <a:solidFill>
                  <a:srgbClr val="FF0000"/>
                </a:solidFill>
                <a:latin typeface="Monotype Corsiva" pitchFamily="66" charset="0"/>
              </a:rPr>
              <a:t>   Крынка</a:t>
            </a:r>
            <a:r>
              <a:rPr lang="ru-RU" sz="2600" dirty="0" smtClean="0">
                <a:latin typeface="Monotype Corsiva" pitchFamily="66" charset="0"/>
              </a:rPr>
              <a:t> </a:t>
            </a:r>
            <a:r>
              <a:rPr lang="ru-RU" sz="2600" dirty="0">
                <a:latin typeface="Monotype Corsiva" pitchFamily="66" charset="0"/>
              </a:rPr>
              <a:t>для хранения молока, </a:t>
            </a:r>
            <a:r>
              <a:rPr lang="ru-RU" sz="2600" dirty="0" smtClean="0">
                <a:latin typeface="Monotype Corsiva" pitchFamily="66" charset="0"/>
              </a:rPr>
              <a:t>чтобы </a:t>
            </a:r>
            <a:r>
              <a:rPr lang="ru-RU" sz="2600" dirty="0">
                <a:latin typeface="Monotype Corsiva" pitchFamily="66" charset="0"/>
              </a:rPr>
              <a:t>оно всегда оставалось свежим и долго не </a:t>
            </a:r>
            <a:r>
              <a:rPr lang="ru-RU" sz="2600" dirty="0" smtClean="0">
                <a:latin typeface="Monotype Corsiva" pitchFamily="66" charset="0"/>
              </a:rPr>
              <a:t>прокисало.</a:t>
            </a:r>
            <a:endParaRPr lang="ru-RU" sz="2600" dirty="0" smtClean="0"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600" dirty="0" smtClean="0">
                <a:latin typeface="Monotype Corsiva" pitchFamily="66" charset="0"/>
              </a:rPr>
              <a:t>     В </a:t>
            </a:r>
            <a:r>
              <a:rPr lang="ru-RU" sz="2600" dirty="0">
                <a:solidFill>
                  <a:srgbClr val="FF0000"/>
                </a:solidFill>
                <a:latin typeface="Monotype Corsiva" pitchFamily="66" charset="0"/>
              </a:rPr>
              <a:t>чугунке </a:t>
            </a:r>
            <a:r>
              <a:rPr lang="ru-RU" sz="2600" dirty="0">
                <a:latin typeface="Monotype Corsiva" pitchFamily="66" charset="0"/>
              </a:rPr>
              <a:t>варили первое и второе – ставили на печь или в </a:t>
            </a:r>
            <a:r>
              <a:rPr lang="ru-RU" sz="2600" dirty="0" smtClean="0">
                <a:latin typeface="Monotype Corsiva" pitchFamily="66" charset="0"/>
              </a:rPr>
              <a:t>печь</a:t>
            </a:r>
            <a:r>
              <a:rPr lang="ru-RU" sz="2600" dirty="0" smtClean="0">
                <a:latin typeface="Monotype Corsiva" pitchFamily="66" charset="0"/>
              </a:rPr>
              <a:t>.</a:t>
            </a:r>
            <a:endParaRPr lang="ru-RU" sz="26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600" dirty="0" smtClean="0">
                <a:solidFill>
                  <a:srgbClr val="FF0000"/>
                </a:solidFill>
                <a:latin typeface="Monotype Corsiva" pitchFamily="66" charset="0"/>
              </a:rPr>
              <a:t>      Ступа </a:t>
            </a:r>
            <a:r>
              <a:rPr lang="ru-RU" sz="2600" dirty="0">
                <a:solidFill>
                  <a:srgbClr val="FF0000"/>
                </a:solidFill>
                <a:latin typeface="Monotype Corsiva" pitchFamily="66" charset="0"/>
              </a:rPr>
              <a:t>и пест </a:t>
            </a:r>
            <a:r>
              <a:rPr lang="ru-RU" sz="2600" dirty="0">
                <a:latin typeface="Monotype Corsiva" pitchFamily="66" charset="0"/>
              </a:rPr>
              <a:t>из </a:t>
            </a:r>
            <a:r>
              <a:rPr lang="ru-RU" sz="2600" dirty="0" smtClean="0">
                <a:latin typeface="Monotype Corsiva" pitchFamily="66" charset="0"/>
              </a:rPr>
              <a:t> чугуна, для </a:t>
            </a:r>
            <a:r>
              <a:rPr lang="ru-RU" sz="2600" dirty="0">
                <a:latin typeface="Monotype Corsiva" pitchFamily="66" charset="0"/>
              </a:rPr>
              <a:t>помола </a:t>
            </a:r>
            <a:r>
              <a:rPr lang="ru-RU" sz="2600" dirty="0" smtClean="0">
                <a:latin typeface="Monotype Corsiva" pitchFamily="66" charset="0"/>
              </a:rPr>
              <a:t>  зерна</a:t>
            </a:r>
            <a:r>
              <a:rPr lang="ru-RU" sz="2600" dirty="0">
                <a:latin typeface="Monotype Corsiva" pitchFamily="66" charset="0"/>
              </a:rPr>
              <a:t> и других пищевых </a:t>
            </a:r>
            <a:r>
              <a:rPr lang="ru-RU" sz="2600" dirty="0" smtClean="0">
                <a:latin typeface="Monotype Corsiva" pitchFamily="66" charset="0"/>
              </a:rPr>
              <a:t>продуктов</a:t>
            </a:r>
            <a:r>
              <a:rPr lang="ru-RU" sz="2600" dirty="0" smtClean="0">
                <a:latin typeface="Monotype Corsiva" pitchFamily="66" charset="0"/>
              </a:rPr>
              <a:t>.</a:t>
            </a:r>
            <a:endParaRPr lang="ru-RU" sz="2600" dirty="0"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600" dirty="0" smtClean="0">
                <a:solidFill>
                  <a:srgbClr val="FF0000"/>
                </a:solidFill>
                <a:latin typeface="Monotype Corsiva" pitchFamily="66" charset="0"/>
              </a:rPr>
              <a:t>      </a:t>
            </a:r>
            <a:r>
              <a:rPr lang="ru-RU" sz="2600" dirty="0" err="1" smtClean="0">
                <a:solidFill>
                  <a:srgbClr val="FF0000"/>
                </a:solidFill>
                <a:latin typeface="Monotype Corsiva" pitchFamily="66" charset="0"/>
              </a:rPr>
              <a:t>Самова́р</a:t>
            </a:r>
            <a:r>
              <a:rPr lang="ru-RU" sz="2600" dirty="0">
                <a:solidFill>
                  <a:srgbClr val="FF0000"/>
                </a:solidFill>
                <a:latin typeface="Monotype Corsiva" pitchFamily="66" charset="0"/>
              </a:rPr>
              <a:t> </a:t>
            </a:r>
            <a:r>
              <a:rPr lang="ru-RU" sz="2600" dirty="0">
                <a:latin typeface="Monotype Corsiva" pitchFamily="66" charset="0"/>
              </a:rPr>
              <a:t>— устройство </a:t>
            </a:r>
            <a:r>
              <a:rPr lang="ru-RU" sz="2600" dirty="0" smtClean="0">
                <a:latin typeface="Monotype Corsiva" pitchFamily="66" charset="0"/>
              </a:rPr>
              <a:t>для кипячения </a:t>
            </a:r>
            <a:r>
              <a:rPr lang="ru-RU" sz="2600" dirty="0">
                <a:latin typeface="Monotype Corsiva" pitchFamily="66" charset="0"/>
              </a:rPr>
              <a:t>воды и приготовления </a:t>
            </a:r>
            <a:r>
              <a:rPr lang="ru-RU" sz="2600" dirty="0" smtClean="0">
                <a:latin typeface="Monotype Corsiva" pitchFamily="66" charset="0"/>
              </a:rPr>
              <a:t>чая.</a:t>
            </a:r>
            <a:endParaRPr lang="ru-RU" sz="2600" dirty="0">
              <a:latin typeface="Monotype Corsiva" pitchFamily="66" charset="0"/>
            </a:endParaRPr>
          </a:p>
          <a:p>
            <a:pPr algn="just"/>
            <a:endParaRPr lang="ru-RU" sz="2400" dirty="0"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 descr="C:\Users\Пользователь\Desktop\DSCN53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1495" r="13301"/>
          <a:stretch/>
        </p:blipFill>
        <p:spPr bwMode="auto">
          <a:xfrm>
            <a:off x="1543868" y="278618"/>
            <a:ext cx="1080120" cy="146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Пользователь\Desktop\DSCN53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9401" r="16666" b="3205"/>
          <a:stretch/>
        </p:blipFill>
        <p:spPr bwMode="auto">
          <a:xfrm>
            <a:off x="1511887" y="3413214"/>
            <a:ext cx="1219360" cy="1311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Пользователь\Desktop\DSCN529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4914" r="14583" b="15171"/>
          <a:stretch/>
        </p:blipFill>
        <p:spPr bwMode="auto">
          <a:xfrm>
            <a:off x="1352047" y="1844824"/>
            <a:ext cx="1497287" cy="1404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Пользователь\Desktop\DSCN529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r="1647" b="3647"/>
          <a:stretch/>
        </p:blipFill>
        <p:spPr bwMode="auto">
          <a:xfrm>
            <a:off x="1463727" y="4934339"/>
            <a:ext cx="1434634" cy="1659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1246" y="150303"/>
            <a:ext cx="6305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Monotype Corsiva" pitchFamily="66" charset="0"/>
              </a:rPr>
              <a:t>Кухонная утварь.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7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0" y="-3381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s://mir-s3-cdn-cf.behance.net/project_modules/fs/364b9643518799.57f2b0c62c5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63" r="69010" b="-1"/>
          <a:stretch/>
        </p:blipFill>
        <p:spPr bwMode="auto">
          <a:xfrm>
            <a:off x="45975" y="-3381"/>
            <a:ext cx="696686" cy="6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-315416"/>
            <a:ext cx="777686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dirty="0" smtClean="0">
                <a:latin typeface="Monotype Corsiva" pitchFamily="66" charset="0"/>
              </a:rPr>
              <a:t>    Жители </a:t>
            </a:r>
            <a:r>
              <a:rPr lang="ru-RU" sz="2200" dirty="0">
                <a:latin typeface="Monotype Corsiva" pitchFamily="66" charset="0"/>
              </a:rPr>
              <a:t>села  в основном занимались старательской работой. Женщины  работали на огороде, воспитывали детей, а в свободное время  рукодельничали.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latin typeface="Monotype Corsiva" pitchFamily="66" charset="0"/>
              </a:rPr>
              <a:t>Все виды рукоделия они унаследовали от своих предков.  </a:t>
            </a:r>
          </a:p>
          <a:p>
            <a:pPr algn="just">
              <a:lnSpc>
                <a:spcPct val="150000"/>
              </a:lnSpc>
            </a:pPr>
            <a:r>
              <a:rPr lang="ru-RU" sz="2200" dirty="0" smtClean="0">
                <a:latin typeface="Monotype Corsiva" pitchFamily="66" charset="0"/>
              </a:rPr>
              <a:t>      В </a:t>
            </a:r>
            <a:r>
              <a:rPr lang="ru-RU" sz="2200" dirty="0">
                <a:latin typeface="Monotype Corsiva" pitchFamily="66" charset="0"/>
              </a:rPr>
              <a:t>каждом доме умели плести </a:t>
            </a:r>
            <a:r>
              <a:rPr lang="ru-RU" sz="2200" dirty="0">
                <a:solidFill>
                  <a:srgbClr val="FF0000"/>
                </a:solidFill>
                <a:latin typeface="Monotype Corsiva" pitchFamily="66" charset="0"/>
              </a:rPr>
              <a:t>кружево</a:t>
            </a:r>
            <a:r>
              <a:rPr lang="ru-RU" sz="2200" dirty="0">
                <a:latin typeface="Monotype Corsiva" pitchFamily="66" charset="0"/>
              </a:rPr>
              <a:t>  и  умели </a:t>
            </a:r>
            <a:r>
              <a:rPr lang="ru-RU" sz="2200" dirty="0">
                <a:solidFill>
                  <a:srgbClr val="FF0000"/>
                </a:solidFill>
                <a:latin typeface="Monotype Corsiva" pitchFamily="66" charset="0"/>
              </a:rPr>
              <a:t>вышивать</a:t>
            </a:r>
            <a:r>
              <a:rPr lang="ru-RU" sz="2200" dirty="0">
                <a:latin typeface="Monotype Corsiva" pitchFamily="66" charset="0"/>
              </a:rPr>
              <a:t>. Мастерицы не работали в  одиночестве. Они собирались на  посиделки, где перенимали опыт   друг у друга.</a:t>
            </a:r>
          </a:p>
          <a:p>
            <a:r>
              <a:rPr lang="ru-RU" sz="2200" dirty="0">
                <a:latin typeface="Monotype Corsiva" pitchFamily="66" charset="0"/>
              </a:rPr>
              <a:t>  </a:t>
            </a:r>
          </a:p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5" name="Picture 2" descr="C:\Documents and Settings\Пользователь\Мои документы\Мои рисунки\2013-10-30, Изображение\Изображение 01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51380"/>
            <a:ext cx="2250250" cy="3000334"/>
          </a:xfrm>
        </p:spPr>
      </p:pic>
    </p:spTree>
    <p:extLst>
      <p:ext uri="{BB962C8B-B14F-4D97-AF65-F5344CB8AC3E}">
        <p14:creationId xmlns:p14="http://schemas.microsoft.com/office/powerpoint/2010/main" val="29121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753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45</cp:revision>
  <dcterms:created xsi:type="dcterms:W3CDTF">2020-04-21T04:33:49Z</dcterms:created>
  <dcterms:modified xsi:type="dcterms:W3CDTF">2020-04-28T19:10:11Z</dcterms:modified>
</cp:coreProperties>
</file>